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72" r:id="rId4"/>
    <p:sldId id="287" r:id="rId5"/>
    <p:sldId id="288" r:id="rId6"/>
    <p:sldId id="284" r:id="rId7"/>
    <p:sldId id="285" r:id="rId8"/>
    <p:sldId id="276" r:id="rId9"/>
    <p:sldId id="286" r:id="rId10"/>
    <p:sldId id="28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91478" autoAdjust="0"/>
  </p:normalViewPr>
  <p:slideViewPr>
    <p:cSldViewPr snapToGrid="0">
      <p:cViewPr varScale="1">
        <p:scale>
          <a:sx n="105" d="100"/>
          <a:sy n="105" d="100"/>
        </p:scale>
        <p:origin x="6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26-4487-882A-2FC62377BE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26-4487-882A-2FC62377BE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UTHSC COP</c:v>
                </c:pt>
                <c:pt idx="1">
                  <c:v>State</c:v>
                </c:pt>
                <c:pt idx="2">
                  <c:v>National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0.95450000000000002</c:v>
                </c:pt>
                <c:pt idx="1">
                  <c:v>0.89280000000000004</c:v>
                </c:pt>
                <c:pt idx="2">
                  <c:v>0.89459999999999995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6-4487-882A-2FC62377B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5481344"/>
        <c:axId val="2035934432"/>
      </c:barChart>
      <c:catAx>
        <c:axId val="-20854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934432"/>
        <c:crosses val="autoZero"/>
        <c:auto val="1"/>
        <c:lblAlgn val="ctr"/>
        <c:lblOffset val="100"/>
        <c:noMultiLvlLbl val="0"/>
      </c:catAx>
      <c:valAx>
        <c:axId val="203593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4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MPJE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8-4F33-8660-303CBA39D1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48-4F33-8660-303CBA39D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UTHSC COP</c:v>
                </c:pt>
                <c:pt idx="1">
                  <c:v>State</c:v>
                </c:pt>
                <c:pt idx="2">
                  <c:v>National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0.91439999999999999</c:v>
                </c:pt>
                <c:pt idx="1">
                  <c:v>0.83069999999999999</c:v>
                </c:pt>
                <c:pt idx="2">
                  <c:v>0.83760000000000001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3-4DD6-8AC0-5EEB908D7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7894560"/>
        <c:axId val="-2078082080"/>
      </c:barChart>
      <c:catAx>
        <c:axId val="-207789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8082080"/>
        <c:crosses val="autoZero"/>
        <c:auto val="1"/>
        <c:lblAlgn val="ctr"/>
        <c:lblOffset val="100"/>
        <c:noMultiLvlLbl val="0"/>
      </c:catAx>
      <c:valAx>
        <c:axId val="-20780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78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Funding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3-4568-B7F1-942C6B29C667}"/>
              </c:ext>
            </c:extLst>
          </c:dPt>
          <c:cat>
            <c:strRef>
              <c:f>Sheet1!$A$2:$A$18</c:f>
              <c:strCache>
                <c:ptCount val="17"/>
                <c:pt idx="0">
                  <c:v>FY2001</c:v>
                </c:pt>
                <c:pt idx="1">
                  <c:v>FY2002</c:v>
                </c:pt>
                <c:pt idx="2">
                  <c:v>FY2003</c:v>
                </c:pt>
                <c:pt idx="3">
                  <c:v>FY2004</c:v>
                </c:pt>
                <c:pt idx="4">
                  <c:v>FY2005</c:v>
                </c:pt>
                <c:pt idx="5">
                  <c:v>FY2006</c:v>
                </c:pt>
                <c:pt idx="6">
                  <c:v>FY2007</c:v>
                </c:pt>
                <c:pt idx="7">
                  <c:v>FY2008</c:v>
                </c:pt>
                <c:pt idx="8">
                  <c:v>FY2009</c:v>
                </c:pt>
                <c:pt idx="9">
                  <c:v>FY2010</c:v>
                </c:pt>
                <c:pt idx="10">
                  <c:v>FY2011</c:v>
                </c:pt>
                <c:pt idx="11">
                  <c:v>FY2012</c:v>
                </c:pt>
                <c:pt idx="12">
                  <c:v>FY2013</c:v>
                </c:pt>
                <c:pt idx="13">
                  <c:v>FY2014</c:v>
                </c:pt>
                <c:pt idx="14">
                  <c:v>FY2015</c:v>
                </c:pt>
                <c:pt idx="15">
                  <c:v>FY2016</c:v>
                </c:pt>
                <c:pt idx="16">
                  <c:v>FY2017</c:v>
                </c:pt>
              </c:strCache>
            </c:strRef>
          </c:cat>
          <c:val>
            <c:numRef>
              <c:f>Sheet1!$B$2:$B$18</c:f>
              <c:numCache>
                <c:formatCode>"$"#,##0_);[Red]\("$"#,##0\)</c:formatCode>
                <c:ptCount val="17"/>
                <c:pt idx="0">
                  <c:v>257839</c:v>
                </c:pt>
                <c:pt idx="1">
                  <c:v>492720</c:v>
                </c:pt>
                <c:pt idx="2">
                  <c:v>1041280</c:v>
                </c:pt>
                <c:pt idx="3">
                  <c:v>1473760</c:v>
                </c:pt>
                <c:pt idx="4">
                  <c:v>1697554</c:v>
                </c:pt>
                <c:pt idx="5">
                  <c:v>1864933</c:v>
                </c:pt>
                <c:pt idx="6">
                  <c:v>1651967</c:v>
                </c:pt>
                <c:pt idx="7">
                  <c:v>1665886</c:v>
                </c:pt>
                <c:pt idx="8">
                  <c:v>3153645</c:v>
                </c:pt>
                <c:pt idx="9">
                  <c:v>3065494</c:v>
                </c:pt>
                <c:pt idx="10">
                  <c:v>3014819</c:v>
                </c:pt>
                <c:pt idx="11">
                  <c:v>3670261</c:v>
                </c:pt>
                <c:pt idx="12">
                  <c:v>3656536</c:v>
                </c:pt>
                <c:pt idx="13">
                  <c:v>3377367</c:v>
                </c:pt>
                <c:pt idx="14">
                  <c:v>3365862</c:v>
                </c:pt>
                <c:pt idx="15">
                  <c:v>6339941</c:v>
                </c:pt>
                <c:pt idx="16">
                  <c:v>7993092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3-4568-B7F1-942C6B29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3808304"/>
        <c:axId val="-2086141456"/>
      </c:barChart>
      <c:catAx>
        <c:axId val="-208380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141456"/>
        <c:crosses val="autoZero"/>
        <c:auto val="1"/>
        <c:lblAlgn val="ctr"/>
        <c:lblOffset val="100"/>
        <c:noMultiLvlLbl val="0"/>
      </c:catAx>
      <c:valAx>
        <c:axId val="-208614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80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9D548-53BF-4A95-B8D1-2A915FA471A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119474-379C-4192-B4F3-53339E182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9474-379C-4192-B4F3-53339E182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9474-379C-4192-B4F3-53339E182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9474-379C-4192-B4F3-53339E182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DC25-9F05-4FF5-8B15-D23D6C5EF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MPJE:</a:t>
            </a:r>
          </a:p>
          <a:p>
            <a:pPr lvl="0"/>
            <a:r>
              <a:rPr lang="en-US" dirty="0"/>
              <a:t>UT -&gt; 91.44% (all states); 90.7% (TN only)</a:t>
            </a:r>
          </a:p>
          <a:p>
            <a:pPr lvl="0"/>
            <a:r>
              <a:rPr lang="en-US" dirty="0"/>
              <a:t>State MPJE -&gt; 83.07%</a:t>
            </a:r>
          </a:p>
          <a:p>
            <a:pPr lvl="0"/>
            <a:r>
              <a:rPr lang="en-US" dirty="0"/>
              <a:t>National MPJE -&gt; 83.76%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DC25-9F05-4FF5-8B15-D23D6C5EF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MHIIM=Master of Health Informatics and Information Management</a:t>
            </a:r>
          </a:p>
          <a:p>
            <a:endParaRPr lang="en-US" dirty="0"/>
          </a:p>
          <a:p>
            <a:r>
              <a:rPr lang="en-US" dirty="0"/>
              <a:t>The following data was provided</a:t>
            </a:r>
            <a:r>
              <a:rPr lang="en-US" baseline="0" dirty="0"/>
              <a:t> by Sean (he says information may be updated week of 9/25, he is waiting to hear back from informatics office):</a:t>
            </a:r>
            <a:endParaRPr lang="en-US" dirty="0"/>
          </a:p>
          <a:p>
            <a:r>
              <a:rPr lang="en-US" dirty="0"/>
              <a:t>Completed</a:t>
            </a:r>
            <a:r>
              <a:rPr lang="en-US" baseline="0" dirty="0"/>
              <a:t> MHIIM: 3 in Class of 2017</a:t>
            </a:r>
          </a:p>
          <a:p>
            <a:endParaRPr lang="en-US" baseline="0" dirty="0"/>
          </a:p>
          <a:p>
            <a:r>
              <a:rPr lang="en-US" baseline="0" dirty="0"/>
              <a:t>Completed informatics certificate: n=9</a:t>
            </a:r>
          </a:p>
          <a:p>
            <a:r>
              <a:rPr lang="en-US" baseline="0" dirty="0"/>
              <a:t>  4 in Class of 2016</a:t>
            </a:r>
          </a:p>
          <a:p>
            <a:r>
              <a:rPr lang="en-US" baseline="0" dirty="0"/>
              <a:t>  2 in Class of 2017</a:t>
            </a:r>
          </a:p>
          <a:p>
            <a:r>
              <a:rPr lang="en-US" baseline="0" dirty="0"/>
              <a:t>  2 in Class of 2018</a:t>
            </a:r>
          </a:p>
          <a:p>
            <a:r>
              <a:rPr lang="en-US" baseline="0" dirty="0"/>
              <a:t>  1 in Class of 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Completed MBA:</a:t>
            </a:r>
            <a:r>
              <a:rPr lang="en-US" baseline="0" dirty="0"/>
              <a:t> n=9</a:t>
            </a:r>
          </a:p>
          <a:p>
            <a:r>
              <a:rPr lang="en-US" baseline="0" dirty="0"/>
              <a:t>  2 in Class of 2015</a:t>
            </a:r>
          </a:p>
          <a:p>
            <a:r>
              <a:rPr lang="en-US" baseline="0" dirty="0"/>
              <a:t>  5 in Class of 2016</a:t>
            </a:r>
          </a:p>
          <a:p>
            <a:r>
              <a:rPr lang="en-US" baseline="0" dirty="0"/>
              <a:t>  2 in Class of 2017</a:t>
            </a:r>
          </a:p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7C30D-21C1-4F22-8256-CD5B8A9EFD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9474-379C-4192-B4F3-53339E182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3578" y="2974808"/>
            <a:ext cx="3084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5F3E-F770-46EB-A6B5-6DFE0D63EA96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CD2A-D52F-47B8-AE5D-D6E99E4AF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4832" y="658268"/>
            <a:ext cx="10720136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+mn-lt"/>
              </a:rPr>
              <a:t>College of Pharmacy</a:t>
            </a:r>
            <a:br>
              <a:rPr lang="en-US" sz="6600" b="1" dirty="0">
                <a:latin typeface="+mn-lt"/>
              </a:rPr>
            </a:br>
            <a:endParaRPr lang="en-US" sz="6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21732" y="5403600"/>
            <a:ext cx="9144000" cy="914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Arial" panose="020B0604020202020204" pitchFamily="34" charset="0"/>
              </a:rPr>
              <a:t>Marie Chisholm-Burns, PharmD, MPH, MBA, FCCP, FASHP, FAST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Arial" panose="020B0604020202020204" pitchFamily="34" charset="0"/>
              </a:rPr>
              <a:t>Dean and Professor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1459620"/>
            <a:ext cx="5262623" cy="3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0" r="3975" b="29375"/>
          <a:stretch/>
        </p:blipFill>
        <p:spPr>
          <a:xfrm>
            <a:off x="84994" y="896112"/>
            <a:ext cx="12020953" cy="47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30595"/>
          <a:stretch/>
        </p:blipFill>
        <p:spPr>
          <a:xfrm>
            <a:off x="8650224" y="3170336"/>
            <a:ext cx="2778962" cy="2170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" y="3289034"/>
            <a:ext cx="3216612" cy="214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2" y="3196150"/>
            <a:ext cx="3221670" cy="2144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2061" y="5423530"/>
            <a:ext cx="335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Nashville Campus</a:t>
            </a:r>
          </a:p>
          <a:p>
            <a:pPr algn="ctr"/>
            <a:r>
              <a:rPr lang="en-US" dirty="0"/>
              <a:t>301 S. Perimeter Park Dr., Ste. 220</a:t>
            </a:r>
          </a:p>
          <a:p>
            <a:pPr algn="ctr"/>
            <a:r>
              <a:rPr lang="en-US" dirty="0"/>
              <a:t>Nashville, TN 37211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7068" y="5433442"/>
            <a:ext cx="2709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Memphis Campus</a:t>
            </a:r>
          </a:p>
          <a:p>
            <a:pPr algn="ctr"/>
            <a:r>
              <a:rPr lang="en-US" dirty="0"/>
              <a:t>881 Madison Avenue</a:t>
            </a:r>
          </a:p>
          <a:p>
            <a:pPr algn="ctr"/>
            <a:r>
              <a:rPr lang="en-US" dirty="0"/>
              <a:t>Memphis, TN 38163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534" y="5423530"/>
            <a:ext cx="3274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Knoxville Campus</a:t>
            </a:r>
          </a:p>
          <a:p>
            <a:pPr algn="ctr"/>
            <a:r>
              <a:rPr lang="en-US" dirty="0"/>
              <a:t>1924 Alcoa Highway Box 117</a:t>
            </a:r>
          </a:p>
          <a:p>
            <a:pPr algn="ctr"/>
            <a:r>
              <a:rPr lang="en-US" dirty="0"/>
              <a:t>Knoxville, TN 37920</a:t>
            </a:r>
          </a:p>
        </p:txBody>
      </p:sp>
      <p:pic>
        <p:nvPicPr>
          <p:cNvPr id="9" name="Picture 2" descr="C:\Users\awhite71\AppData\Local\Microsoft\Windows\Temporary Internet Files\Content.Outlook\C0TGV6HC\TN_mem_nash_knox_Gr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/>
          <a:stretch/>
        </p:blipFill>
        <p:spPr bwMode="auto">
          <a:xfrm>
            <a:off x="2411371" y="1"/>
            <a:ext cx="7299558" cy="31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4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0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12290"/>
              </p:ext>
            </p:extLst>
          </p:nvPr>
        </p:nvGraphicFramePr>
        <p:xfrm>
          <a:off x="1152141" y="1261869"/>
          <a:ext cx="10131554" cy="5065778"/>
        </p:xfrm>
        <a:graphic>
          <a:graphicData uri="http://schemas.openxmlformats.org/drawingml/2006/table">
            <a:tbl>
              <a:tblPr/>
              <a:tblGrid>
                <a:gridCol w="506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8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80"/>
                          </a:solidFill>
                          <a:effectLst/>
                        </a:rPr>
                        <a:t>In-State Tuition</a:t>
                      </a:r>
                      <a:endParaRPr lang="en-US" sz="2800" dirty="0">
                        <a:effectLst/>
                      </a:endParaRPr>
                    </a:p>
                  </a:txBody>
                  <a:tcPr marL="91075" marR="91075" marT="45537" marB="45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80"/>
                          </a:solidFill>
                          <a:effectLst/>
                        </a:rPr>
                        <a:t>Out-of-State Tuition</a:t>
                      </a:r>
                      <a:endParaRPr lang="en-US" sz="2800" dirty="0">
                        <a:effectLst/>
                      </a:endParaRPr>
                    </a:p>
                  </a:txBody>
                  <a:tcPr marL="91075" marR="91075" marT="45537" marB="45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C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8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80"/>
                          </a:solidFill>
                          <a:effectLst/>
                        </a:rPr>
                        <a:t>$22,170.00</a:t>
                      </a:r>
                      <a:endParaRPr lang="en-US" sz="2800" b="1" dirty="0">
                        <a:effectLst/>
                      </a:endParaRPr>
                    </a:p>
                  </a:txBody>
                  <a:tcPr marL="91075" marR="91075" marT="45537" marB="45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80"/>
                          </a:solidFill>
                          <a:effectLst/>
                        </a:rPr>
                        <a:t>$27,172.50</a:t>
                      </a:r>
                      <a:endParaRPr lang="en-US" sz="2800" b="1" dirty="0">
                        <a:effectLst/>
                      </a:endParaRPr>
                    </a:p>
                  </a:txBody>
                  <a:tcPr marL="91075" marR="91075" marT="45537" marB="455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C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4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/>
          <a:stretch/>
        </p:blipFill>
        <p:spPr>
          <a:xfrm>
            <a:off x="2358321" y="1342644"/>
            <a:ext cx="7475358" cy="5248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630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QUALITY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74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" y="167398"/>
            <a:ext cx="1224915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NAPLEX* </a:t>
            </a:r>
            <a:r>
              <a:rPr lang="en-US" sz="5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First-Time Pass 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24674"/>
              </p:ext>
            </p:extLst>
          </p:nvPr>
        </p:nvGraphicFramePr>
        <p:xfrm>
          <a:off x="260350" y="1600200"/>
          <a:ext cx="1169035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894972" y="6412077"/>
            <a:ext cx="4137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*North American Pharmacist Licensure Examination®</a:t>
            </a:r>
          </a:p>
        </p:txBody>
      </p:sp>
    </p:spTree>
    <p:extLst>
      <p:ext uri="{BB962C8B-B14F-4D97-AF65-F5344CB8AC3E}">
        <p14:creationId xmlns:p14="http://schemas.microsoft.com/office/powerpoint/2010/main" val="129042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1"/>
            <a:ext cx="12192000" cy="15763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MPJE* </a:t>
            </a:r>
            <a:r>
              <a:rPr lang="en-US" sz="5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First Time Pass 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548299"/>
              </p:ext>
            </p:extLst>
          </p:nvPr>
        </p:nvGraphicFramePr>
        <p:xfrm>
          <a:off x="177800" y="1473200"/>
          <a:ext cx="118110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856551" y="6412077"/>
            <a:ext cx="3915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*Multistate Pharmacy Jurisprudence Examination </a:t>
            </a:r>
          </a:p>
        </p:txBody>
      </p:sp>
    </p:spTree>
    <p:extLst>
      <p:ext uri="{BB962C8B-B14F-4D97-AF65-F5344CB8AC3E}">
        <p14:creationId xmlns:p14="http://schemas.microsoft.com/office/powerpoint/2010/main" val="75379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487"/>
            <a:ext cx="12192000" cy="924475"/>
          </a:xfrm>
        </p:spPr>
        <p:txBody>
          <a:bodyPr>
            <a:normAutofit/>
          </a:bodyPr>
          <a:lstStyle/>
          <a:p>
            <a:pPr algn="ctr"/>
            <a:r>
              <a:rPr lang="en-US" sz="5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Dual Degree &amp; Certificate Initiatives</a:t>
            </a:r>
            <a:endParaRPr lang="en-US" sz="5400" b="1" cap="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8863" y="1347423"/>
            <a:ext cx="6325937" cy="5323007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Dual PharmD/Masters in Business Administration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Dual PharmD/Masters in Health Informatics and Information Management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Dual PharmD/PhD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Dual PharmD/Masters in Public Health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Certificates: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Informatics and Information Management, Nuclear Pharmacy, Medication Therapy Management, Immunization Delivery, Point of Care Testing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14" y="1347424"/>
            <a:ext cx="395287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188" y="4073041"/>
            <a:ext cx="3840526" cy="27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097330"/>
              </p:ext>
            </p:extLst>
          </p:nvPr>
        </p:nvGraphicFramePr>
        <p:xfrm>
          <a:off x="247650" y="1372896"/>
          <a:ext cx="11709399" cy="516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AACP - Total NIH Funding (including Co-PI &amp; </a:t>
            </a:r>
            <a:r>
              <a:rPr lang="en-US" sz="36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subawards</a:t>
            </a:r>
            <a:r>
              <a:rPr lang="en-US" sz="36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): Amount by Federal Fiscal Year</a:t>
            </a:r>
          </a:p>
        </p:txBody>
      </p:sp>
    </p:spTree>
    <p:extLst>
      <p:ext uri="{BB962C8B-B14F-4D97-AF65-F5344CB8AC3E}">
        <p14:creationId xmlns:p14="http://schemas.microsoft.com/office/powerpoint/2010/main" val="68026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280</Words>
  <Application>Microsoft Office PowerPoint</Application>
  <PresentationFormat>Widescreen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College of Pharmacy </vt:lpstr>
      <vt:lpstr>PowerPoint Presentation</vt:lpstr>
      <vt:lpstr>PowerPoint Presentation</vt:lpstr>
      <vt:lpstr>PowerPoint Presentation</vt:lpstr>
      <vt:lpstr>PowerPoint Presentation</vt:lpstr>
      <vt:lpstr>NAPLEX* First-Time Pass Rate</vt:lpstr>
      <vt:lpstr>MPJE* First Time Pass Rate</vt:lpstr>
      <vt:lpstr>Dual Degree &amp; Certificate Initiatives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Andria L</dc:creator>
  <cp:lastModifiedBy>Spivey, Christina A</cp:lastModifiedBy>
  <cp:revision>49</cp:revision>
  <cp:lastPrinted>2019-05-17T20:03:30Z</cp:lastPrinted>
  <dcterms:created xsi:type="dcterms:W3CDTF">2019-05-14T16:44:55Z</dcterms:created>
  <dcterms:modified xsi:type="dcterms:W3CDTF">2019-08-27T12:28:29Z</dcterms:modified>
</cp:coreProperties>
</file>